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1" r:id="rId3"/>
    <p:sldId id="269" r:id="rId4"/>
    <p:sldId id="270" r:id="rId5"/>
    <p:sldId id="272" r:id="rId6"/>
    <p:sldId id="273" r:id="rId7"/>
    <p:sldId id="274" r:id="rId8"/>
    <p:sldId id="275" r:id="rId9"/>
    <p:sldId id="260" r:id="rId10"/>
    <p:sldId id="277" r:id="rId11"/>
    <p:sldId id="280" r:id="rId12"/>
    <p:sldId id="281" r:id="rId13"/>
    <p:sldId id="276" r:id="rId14"/>
    <p:sldId id="278" r:id="rId15"/>
    <p:sldId id="264" r:id="rId16"/>
    <p:sldId id="279" r:id="rId17"/>
    <p:sldId id="282" r:id="rId18"/>
    <p:sldId id="283" r:id="rId19"/>
    <p:sldId id="289" r:id="rId20"/>
    <p:sldId id="266" r:id="rId21"/>
    <p:sldId id="284" r:id="rId22"/>
    <p:sldId id="285" r:id="rId23"/>
    <p:sldId id="286" r:id="rId24"/>
    <p:sldId id="267" r:id="rId25"/>
    <p:sldId id="287"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4660"/>
  </p:normalViewPr>
  <p:slideViewPr>
    <p:cSldViewPr snapToGrid="0">
      <p:cViewPr varScale="1">
        <p:scale>
          <a:sx n="85" d="100"/>
          <a:sy n="85"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160690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59A013-657D-4C31-82BA-9AD69F74498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206534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149721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7600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116195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298645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1570995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18705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382529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356200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38234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9A013-657D-4C31-82BA-9AD69F74498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396790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59A013-657D-4C31-82BA-9AD69F74498A}"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331642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71614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207377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D59A013-657D-4C31-82BA-9AD69F74498A}" type="datetimeFigureOut">
              <a:rPr lang="en-US" smtClean="0"/>
              <a:t>3/3/2021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414794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59A013-657D-4C31-82BA-9AD69F74498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60C64-A6CA-4889-8123-8EC5D1224B46}" type="slidenum">
              <a:rPr lang="en-US" smtClean="0"/>
              <a:t>‹#›</a:t>
            </a:fld>
            <a:endParaRPr lang="en-US"/>
          </a:p>
        </p:txBody>
      </p:sp>
    </p:spTree>
    <p:extLst>
      <p:ext uri="{BB962C8B-B14F-4D97-AF65-F5344CB8AC3E}">
        <p14:creationId xmlns:p14="http://schemas.microsoft.com/office/powerpoint/2010/main" val="143049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59A013-657D-4C31-82BA-9AD69F74498A}" type="datetimeFigureOut">
              <a:rPr lang="en-US" smtClean="0"/>
              <a:t>3/3/2021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960C64-A6CA-4889-8123-8EC5D1224B46}" type="slidenum">
              <a:rPr lang="en-US" smtClean="0"/>
              <a:t>‹#›</a:t>
            </a:fld>
            <a:endParaRPr lang="en-US"/>
          </a:p>
        </p:txBody>
      </p:sp>
    </p:spTree>
    <p:extLst>
      <p:ext uri="{BB962C8B-B14F-4D97-AF65-F5344CB8AC3E}">
        <p14:creationId xmlns:p14="http://schemas.microsoft.com/office/powerpoint/2010/main" val="191516077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atricejames@povertylaw.org" TargetMode="External"/><Relationship Id="rId2" Type="http://schemas.openxmlformats.org/officeDocument/2006/relationships/hyperlink" Target="mailto:bruddell@aclu-il.org" TargetMode="External"/><Relationship Id="rId1" Type="http://schemas.openxmlformats.org/officeDocument/2006/relationships/slideLayout" Target="../slideLayouts/slideLayout2.xml"/><Relationship Id="rId4" Type="http://schemas.openxmlformats.org/officeDocument/2006/relationships/hyperlink" Target="mailto:jessica@communitiesunite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3331" y="1122363"/>
            <a:ext cx="10706793" cy="4696546"/>
          </a:xfrm>
        </p:spPr>
        <p:txBody>
          <a:bodyPr>
            <a:noAutofit/>
          </a:bodyPr>
          <a:lstStyle/>
          <a:p>
            <a:pPr algn="ctr">
              <a:lnSpc>
                <a:spcPct val="100000"/>
              </a:lnSpc>
            </a:pPr>
            <a:r>
              <a:rPr lang="en-US" sz="3600" b="1" dirty="0" smtClean="0"/>
              <a:t/>
            </a:r>
            <a:br>
              <a:rPr lang="en-US" sz="3600" b="1" dirty="0" smtClean="0"/>
            </a:br>
            <a:r>
              <a:rPr lang="en-US" sz="5400" b="1" dirty="0" smtClean="0"/>
              <a:t>Reclassification of Penalties for Low-Level </a:t>
            </a:r>
            <a:r>
              <a:rPr lang="en-US" sz="5400" b="1" dirty="0"/>
              <a:t>Drug </a:t>
            </a:r>
            <a:r>
              <a:rPr lang="en-US" sz="5400" b="1" dirty="0" smtClean="0"/>
              <a:t>Possession in Illinois:</a:t>
            </a:r>
            <a:r>
              <a:rPr lang="en-US" sz="5400" dirty="0"/>
              <a:t/>
            </a:r>
            <a:br>
              <a:rPr lang="en-US" sz="5400" dirty="0"/>
            </a:br>
            <a:r>
              <a:rPr lang="en-US" sz="5400" b="1" dirty="0"/>
              <a:t>An Overview</a:t>
            </a:r>
            <a:r>
              <a:rPr lang="en-US" sz="5400" dirty="0"/>
              <a:t/>
            </a:r>
            <a:br>
              <a:rPr lang="en-US" sz="5400" dirty="0"/>
            </a:br>
            <a:endParaRPr lang="en-US" sz="5400" dirty="0"/>
          </a:p>
        </p:txBody>
      </p:sp>
    </p:spTree>
    <p:extLst>
      <p:ext uri="{BB962C8B-B14F-4D97-AF65-F5344CB8AC3E}">
        <p14:creationId xmlns:p14="http://schemas.microsoft.com/office/powerpoint/2010/main" val="3718922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panose="020F0502020204030204" pitchFamily="34" charset="0"/>
                <a:ea typeface="Calibri" panose="020F0502020204030204" pitchFamily="34" charset="0"/>
                <a:cs typeface="Times New Roman" panose="02020603050405020304" pitchFamily="18" charset="0"/>
              </a:rPr>
              <a:t>Who gets incarcerated for drug possession in Illinois?</a:t>
            </a:r>
            <a:r>
              <a:rPr lang="en-US" sz="4400" dirty="0">
                <a:latin typeface="Calibri" panose="020F0502020204030204" pitchFamily="34" charset="0"/>
                <a:ea typeface="Calibri" panose="020F0502020204030204" pitchFamily="34" charset="0"/>
                <a:cs typeface="Times New Roman" panose="02020603050405020304" pitchFamily="18" charset="0"/>
              </a:rPr>
              <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Black people make up a disproportionate percentage of people sent to prison for small-scale simple drug possession offenses: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742" y="3374968"/>
            <a:ext cx="7597833" cy="26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6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Who gets incarcerated for drug possession in Illinois?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9745" y="2019993"/>
            <a:ext cx="7148946" cy="3998422"/>
          </a:xfrm>
          <a:prstGeom prst="rect">
            <a:avLst/>
          </a:prstGeom>
          <a:noFill/>
        </p:spPr>
      </p:pic>
    </p:spTree>
    <p:extLst>
      <p:ext uri="{BB962C8B-B14F-4D97-AF65-F5344CB8AC3E}">
        <p14:creationId xmlns:p14="http://schemas.microsoft.com/office/powerpoint/2010/main" val="462072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Who gets incarcerated for drug possession in Illinois?</a:t>
            </a:r>
            <a:endParaRPr lang="en-US" dirty="0"/>
          </a:p>
        </p:txBody>
      </p:sp>
      <p:sp>
        <p:nvSpPr>
          <p:cNvPr id="3" name="Content Placeholder 2"/>
          <p:cNvSpPr>
            <a:spLocks noGrp="1"/>
          </p:cNvSpPr>
          <p:nvPr>
            <p:ph idx="1"/>
          </p:nvPr>
        </p:nvSpPr>
        <p:spPr/>
        <p:txBody>
          <a:bodyPr/>
          <a:lstStyle/>
          <a:p>
            <a:r>
              <a:rPr lang="en-US" dirty="0"/>
              <a:t>However, meth offenses overwhelmingly impact rural whites: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23477" y="2723514"/>
            <a:ext cx="6506210" cy="3524885"/>
          </a:xfrm>
          <a:prstGeom prst="rect">
            <a:avLst/>
          </a:prstGeom>
          <a:noFill/>
        </p:spPr>
      </p:pic>
    </p:spTree>
    <p:extLst>
      <p:ext uri="{BB962C8B-B14F-4D97-AF65-F5344CB8AC3E}">
        <p14:creationId xmlns:p14="http://schemas.microsoft.com/office/powerpoint/2010/main" val="165895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b="1" dirty="0">
                <a:latin typeface="Calibri" panose="020F0502020204030204" pitchFamily="34" charset="0"/>
                <a:ea typeface="Calibri" panose="020F0502020204030204" pitchFamily="34" charset="0"/>
                <a:cs typeface="Times New Roman" panose="02020603050405020304" pitchFamily="18" charset="0"/>
              </a:rPr>
              <a:t>Who gets incarcerated for drug possession in Illinois?</a:t>
            </a:r>
            <a:endParaRPr lang="en-US" dirty="0"/>
          </a:p>
        </p:txBody>
      </p:sp>
      <p:sp>
        <p:nvSpPr>
          <p:cNvPr id="7" name="Content Placeholder 6"/>
          <p:cNvSpPr>
            <a:spLocks noGrp="1"/>
          </p:cNvSpPr>
          <p:nvPr>
            <p:ph idx="1"/>
          </p:nvPr>
        </p:nvSpPr>
        <p:spPr/>
        <p:txBody>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Women represent a relatively small but growing percentage of the Illinois prison population. Of the approximately 2,500 women imprisoned in Illinois, about 80% are mothers, and </a:t>
            </a:r>
            <a:r>
              <a:rPr lang="en-US" dirty="0" smtClean="0">
                <a:latin typeface="Calibri" panose="020F0502020204030204" pitchFamily="34" charset="0"/>
                <a:ea typeface="Calibri" panose="020F0502020204030204" pitchFamily="34" charset="0"/>
                <a:cs typeface="Times New Roman" panose="02020603050405020304" pitchFamily="18" charset="0"/>
              </a:rPr>
              <a:t>approximately 65 </a:t>
            </a:r>
            <a:r>
              <a:rPr lang="en-US" dirty="0">
                <a:latin typeface="Calibri" panose="020F0502020204030204" pitchFamily="34" charset="0"/>
                <a:ea typeface="Calibri" panose="020F0502020204030204" pitchFamily="34" charset="0"/>
                <a:cs typeface="Times New Roman" panose="02020603050405020304" pitchFamily="18" charset="0"/>
              </a:rPr>
              <a:t>percent of </a:t>
            </a:r>
            <a:r>
              <a:rPr lang="en-US" dirty="0" smtClean="0">
                <a:latin typeface="Calibri" panose="020F0502020204030204" pitchFamily="34" charset="0"/>
                <a:ea typeface="Calibri" panose="020F0502020204030204" pitchFamily="34" charset="0"/>
                <a:cs typeface="Times New Roman" panose="02020603050405020304" pitchFamily="18" charset="0"/>
              </a:rPr>
              <a:t>their </a:t>
            </a:r>
            <a:r>
              <a:rPr lang="en-US" dirty="0">
                <a:latin typeface="Calibri" panose="020F0502020204030204" pitchFamily="34" charset="0"/>
                <a:ea typeface="Calibri" panose="020F0502020204030204" pitchFamily="34" charset="0"/>
                <a:cs typeface="Times New Roman" panose="02020603050405020304" pitchFamily="18" charset="0"/>
              </a:rPr>
              <a:t>children are minors.</a:t>
            </a:r>
          </a:p>
          <a:p>
            <a:pPr>
              <a:lnSpc>
                <a:spcPct val="107000"/>
              </a:lnSpc>
              <a:spcAft>
                <a:spcPts val="800"/>
              </a:spcAft>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Women imprisoned in Illinois are more likely to have been convicted of a low-level offense than their male counterparts: 31 percent were convicted of a Class 3 or Class 4 felony, compared to 20 percent of incarcerated men. Imprisoned women are also more likely than men to have been convicted of drug crimes (30 percent vs. 18 percent).</a:t>
            </a:r>
          </a:p>
          <a:p>
            <a:pPr marL="0" indent="0">
              <a:buNone/>
            </a:pPr>
            <a:endParaRPr lang="en-US" dirty="0"/>
          </a:p>
        </p:txBody>
      </p:sp>
    </p:spTree>
    <p:extLst>
      <p:ext uri="{BB962C8B-B14F-4D97-AF65-F5344CB8AC3E}">
        <p14:creationId xmlns:p14="http://schemas.microsoft.com/office/powerpoint/2010/main" val="2786548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Which Illinois counties send the most people to prison for small-scale drug possession?</a:t>
            </a:r>
            <a:r>
              <a:rPr lang="en-US" dirty="0"/>
              <a:t/>
            </a:r>
            <a:br>
              <a:rPr lang="en-US"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7289" y="2658343"/>
            <a:ext cx="6918646" cy="3692580"/>
          </a:xfrm>
          <a:prstGeom prst="rect">
            <a:avLst/>
          </a:prstGeom>
          <a:noFill/>
        </p:spPr>
      </p:pic>
    </p:spTree>
    <p:extLst>
      <p:ext uri="{BB962C8B-B14F-4D97-AF65-F5344CB8AC3E}">
        <p14:creationId xmlns:p14="http://schemas.microsoft.com/office/powerpoint/2010/main" val="90809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2579573" y="2527069"/>
            <a:ext cx="6514552" cy="4015048"/>
          </a:xfrm>
          <a:prstGeom prst="rect">
            <a:avLst/>
          </a:prstGeom>
        </p:spPr>
      </p:pic>
      <p:sp>
        <p:nvSpPr>
          <p:cNvPr id="7" name="Title 6"/>
          <p:cNvSpPr>
            <a:spLocks noGrp="1"/>
          </p:cNvSpPr>
          <p:nvPr>
            <p:ph type="title"/>
          </p:nvPr>
        </p:nvSpPr>
        <p:spPr/>
        <p:txBody>
          <a:bodyPr/>
          <a:lstStyle/>
          <a:p>
            <a:r>
              <a:rPr lang="en-US" sz="3600" b="1" dirty="0"/>
              <a:t>Which Illinois counties send the most people to prison for small-scale drug possession?</a:t>
            </a:r>
            <a:endParaRPr lang="en-US" sz="3600" dirty="0"/>
          </a:p>
        </p:txBody>
      </p:sp>
    </p:spTree>
    <p:extLst>
      <p:ext uri="{BB962C8B-B14F-4D97-AF65-F5344CB8AC3E}">
        <p14:creationId xmlns:p14="http://schemas.microsoft.com/office/powerpoint/2010/main" val="344644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Trends in incarceration for drug offenses in Illinois:</a:t>
            </a:r>
            <a:r>
              <a:rPr lang="en-US" dirty="0"/>
              <a:t/>
            </a:r>
            <a:br>
              <a:rPr lang="en-US" dirty="0"/>
            </a:br>
            <a:endParaRPr lang="en-US" dirty="0"/>
          </a:p>
        </p:txBody>
      </p:sp>
      <p:sp>
        <p:nvSpPr>
          <p:cNvPr id="3" name="Content Placeholder 2"/>
          <p:cNvSpPr>
            <a:spLocks noGrp="1"/>
          </p:cNvSpPr>
          <p:nvPr>
            <p:ph idx="1"/>
          </p:nvPr>
        </p:nvSpPr>
        <p:spPr>
          <a:xfrm>
            <a:off x="182880" y="2052918"/>
            <a:ext cx="11205556" cy="4195481"/>
          </a:xfrm>
        </p:spPr>
        <p:txBody>
          <a:bodyPr/>
          <a:lstStyle/>
          <a:p>
            <a:r>
              <a:rPr lang="en-US" dirty="0"/>
              <a:t>Over the past 20 years, Illinois’ prison population has decreased by more than 5,000. While the overall percentage of IDOC’s population serving time for drug offenses during that time has shrunk from 25% to 14%, the percentage incarcerated for simple drug possession has remained constant at 5%.</a:t>
            </a:r>
          </a:p>
          <a:p>
            <a:endParaRPr lang="en-US" dirty="0"/>
          </a:p>
        </p:txBody>
      </p:sp>
    </p:spTree>
    <p:extLst>
      <p:ext uri="{BB962C8B-B14F-4D97-AF65-F5344CB8AC3E}">
        <p14:creationId xmlns:p14="http://schemas.microsoft.com/office/powerpoint/2010/main" val="370843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Trends in incarceration for drug offenses in Illinois:</a:t>
            </a:r>
            <a:endParaRPr lang="en-US" sz="3600" dirty="0"/>
          </a:p>
        </p:txBody>
      </p:sp>
      <p:pic>
        <p:nvPicPr>
          <p:cNvPr id="4" name="Content Placeholder 3"/>
          <p:cNvPicPr>
            <a:picLocks noGrp="1"/>
          </p:cNvPicPr>
          <p:nvPr>
            <p:ph idx="1"/>
          </p:nvPr>
        </p:nvPicPr>
        <p:blipFill>
          <a:blip r:embed="rId2"/>
          <a:stretch>
            <a:fillRect/>
          </a:stretch>
        </p:blipFill>
        <p:spPr>
          <a:xfrm>
            <a:off x="2775043" y="2052638"/>
            <a:ext cx="5603689" cy="4195762"/>
          </a:xfrm>
          <a:prstGeom prst="rect">
            <a:avLst/>
          </a:prstGeom>
        </p:spPr>
      </p:pic>
    </p:spTree>
    <p:extLst>
      <p:ext uri="{BB962C8B-B14F-4D97-AF65-F5344CB8AC3E}">
        <p14:creationId xmlns:p14="http://schemas.microsoft.com/office/powerpoint/2010/main" val="194747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Trends in incarceration for drug offenses in Illinois:</a:t>
            </a:r>
            <a:endParaRPr lang="en-US" dirty="0"/>
          </a:p>
        </p:txBody>
      </p:sp>
      <p:sp>
        <p:nvSpPr>
          <p:cNvPr id="3" name="Content Placeholder 2"/>
          <p:cNvSpPr>
            <a:spLocks noGrp="1"/>
          </p:cNvSpPr>
          <p:nvPr>
            <p:ph idx="1"/>
          </p:nvPr>
        </p:nvSpPr>
        <p:spPr/>
        <p:txBody>
          <a:bodyPr/>
          <a:lstStyle/>
          <a:p>
            <a:r>
              <a:rPr lang="en-US" dirty="0"/>
              <a:t>Illinois’ prison population peaked on February 9, 2013, when 49,401 people were incarcerated in IDOC. Since then it has declined by 20% (still 7,000+ in excess of its design capacity.</a:t>
            </a:r>
          </a:p>
          <a:p>
            <a:pPr marL="0" indent="0">
              <a:buNone/>
            </a:pPr>
            <a:endParaRPr lang="en-US" dirty="0"/>
          </a:p>
          <a:p>
            <a:r>
              <a:rPr lang="en-US" dirty="0"/>
              <a:t>According to Loyola University research, a substantial portion (14%) of the recent statewide decrease in Illinois’ prison population is attributable specifically to fewer arrests for felony drug‐law violations in three specific police districts in Chicago, “just like the tripling and quadrupling of arrests in Chicago in the late ‘80s tended to be concentrated in very specific neighborhoods.”</a:t>
            </a:r>
          </a:p>
          <a:p>
            <a:pPr marL="0" indent="0">
              <a:buNone/>
            </a:pPr>
            <a:endParaRPr lang="en-US" dirty="0"/>
          </a:p>
        </p:txBody>
      </p:sp>
    </p:spTree>
    <p:extLst>
      <p:ext uri="{BB962C8B-B14F-4D97-AF65-F5344CB8AC3E}">
        <p14:creationId xmlns:p14="http://schemas.microsoft.com/office/powerpoint/2010/main" val="3445807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54156" cy="1400530"/>
          </a:xfrm>
        </p:spPr>
        <p:txBody>
          <a:bodyPr/>
          <a:lstStyle/>
          <a:p>
            <a:r>
              <a:rPr lang="en-US" sz="4000" b="1" dirty="0" smtClean="0"/>
              <a:t>What is being done to fix this problem? </a:t>
            </a:r>
            <a:endParaRPr lang="en-US" dirty="0"/>
          </a:p>
        </p:txBody>
      </p:sp>
      <p:sp>
        <p:nvSpPr>
          <p:cNvPr id="3" name="Content Placeholder 2"/>
          <p:cNvSpPr>
            <a:spLocks noGrp="1"/>
          </p:cNvSpPr>
          <p:nvPr>
            <p:ph idx="1"/>
          </p:nvPr>
        </p:nvSpPr>
        <p:spPr>
          <a:xfrm>
            <a:off x="1103312" y="2054578"/>
            <a:ext cx="8946541" cy="4193821"/>
          </a:xfrm>
        </p:spPr>
        <p:txBody>
          <a:bodyPr>
            <a:normAutofit/>
          </a:bodyPr>
          <a:lstStyle/>
          <a:p>
            <a:r>
              <a:rPr lang="en-US" sz="2400" b="1" dirty="0"/>
              <a:t>T</a:t>
            </a:r>
            <a:r>
              <a:rPr lang="en-US" sz="2400" b="1" dirty="0" smtClean="0"/>
              <a:t>he Reducing Barriers to Recovery initiative (HB 3447)</a:t>
            </a:r>
            <a:r>
              <a:rPr lang="en-US" sz="2400" dirty="0" smtClean="0"/>
              <a:t> is a bill in the Illinois General Assembly that, if </a:t>
            </a:r>
            <a:r>
              <a:rPr lang="en-US" sz="2400" dirty="0"/>
              <a:t>passed into law, </a:t>
            </a:r>
            <a:r>
              <a:rPr lang="en-US" sz="2400" dirty="0" smtClean="0"/>
              <a:t>would reclassify </a:t>
            </a:r>
            <a:r>
              <a:rPr lang="en-US" sz="2400" dirty="0"/>
              <a:t>the penalty for possession of small amounts of drugs from a felony to a Class A misdemeanor, and </a:t>
            </a:r>
            <a:r>
              <a:rPr lang="en-US" sz="2400" dirty="0" smtClean="0"/>
              <a:t>offer </a:t>
            </a:r>
            <a:r>
              <a:rPr lang="en-US" sz="2400" dirty="0"/>
              <a:t>real diversion in the form of behavioral health assessments and access to treatment for people who need it, </a:t>
            </a:r>
            <a:r>
              <a:rPr lang="en-US" sz="2400" dirty="0" smtClean="0"/>
              <a:t>instead of </a:t>
            </a:r>
            <a:r>
              <a:rPr lang="en-US" sz="2400" dirty="0"/>
              <a:t>incarceration.</a:t>
            </a:r>
          </a:p>
        </p:txBody>
      </p:sp>
    </p:spTree>
    <p:extLst>
      <p:ext uri="{BB962C8B-B14F-4D97-AF65-F5344CB8AC3E}">
        <p14:creationId xmlns:p14="http://schemas.microsoft.com/office/powerpoint/2010/main" val="392783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reclassification?</a:t>
            </a:r>
            <a:r>
              <a:rPr lang="en-US" dirty="0"/>
              <a:t/>
            </a:r>
            <a:br>
              <a:rPr lang="en-US" dirty="0"/>
            </a:br>
            <a:endParaRPr lang="en-US" dirty="0"/>
          </a:p>
        </p:txBody>
      </p:sp>
      <p:sp>
        <p:nvSpPr>
          <p:cNvPr id="3" name="Content Placeholder 2"/>
          <p:cNvSpPr>
            <a:spLocks noGrp="1"/>
          </p:cNvSpPr>
          <p:nvPr>
            <p:ph idx="1"/>
          </p:nvPr>
        </p:nvSpPr>
        <p:spPr>
          <a:xfrm>
            <a:off x="157942" y="1612670"/>
            <a:ext cx="9891911" cy="4635730"/>
          </a:xfrm>
        </p:spPr>
        <p:txBody>
          <a:bodyPr/>
          <a:lstStyle/>
          <a:p>
            <a:r>
              <a:rPr lang="en-US" sz="2400" dirty="0"/>
              <a:t>Currently, the possession of any </a:t>
            </a:r>
            <a:r>
              <a:rPr lang="en-US" sz="2400" dirty="0" smtClean="0"/>
              <a:t>amount </a:t>
            </a:r>
            <a:r>
              <a:rPr lang="en-US" sz="2400" dirty="0"/>
              <a:t>of </a:t>
            </a:r>
            <a:r>
              <a:rPr lang="en-US" sz="2400" dirty="0" smtClean="0"/>
              <a:t>any </a:t>
            </a:r>
            <a:r>
              <a:rPr lang="en-US" sz="2400" dirty="0"/>
              <a:t>illegal drug is </a:t>
            </a:r>
            <a:r>
              <a:rPr lang="en-US" sz="2400" u="sng" dirty="0"/>
              <a:t>always</a:t>
            </a:r>
            <a:r>
              <a:rPr lang="en-US" sz="2400" dirty="0"/>
              <a:t> classified as a felony in </a:t>
            </a:r>
            <a:r>
              <a:rPr lang="en-US" sz="2400" dirty="0" smtClean="0"/>
              <a:t>Illinois.</a:t>
            </a:r>
          </a:p>
          <a:p>
            <a:pPr marL="0" indent="0">
              <a:buNone/>
            </a:pPr>
            <a:endParaRPr lang="en-US" sz="2400" dirty="0" smtClean="0"/>
          </a:p>
          <a:p>
            <a:r>
              <a:rPr lang="en-US" sz="2400" dirty="0" smtClean="0"/>
              <a:t>HB </a:t>
            </a:r>
            <a:r>
              <a:rPr lang="en-US" sz="2400" dirty="0" smtClean="0"/>
              <a:t>3447 </a:t>
            </a:r>
            <a:r>
              <a:rPr lang="en-US" sz="2400" dirty="0" smtClean="0"/>
              <a:t>is legislation </a:t>
            </a:r>
            <a:r>
              <a:rPr lang="en-US" sz="2400" dirty="0"/>
              <a:t>that would reclassify the penalty for </a:t>
            </a:r>
            <a:r>
              <a:rPr lang="en-US" sz="2400" dirty="0" smtClean="0"/>
              <a:t>small-scale drug possession from </a:t>
            </a:r>
            <a:r>
              <a:rPr lang="en-US" sz="2400" dirty="0"/>
              <a:t>a felony to a misdemeanor.</a:t>
            </a:r>
          </a:p>
          <a:p>
            <a:endParaRPr lang="en-US" dirty="0"/>
          </a:p>
        </p:txBody>
      </p:sp>
    </p:spTree>
    <p:extLst>
      <p:ext uri="{BB962C8B-B14F-4D97-AF65-F5344CB8AC3E}">
        <p14:creationId xmlns:p14="http://schemas.microsoft.com/office/powerpoint/2010/main" val="2358748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38" y="153460"/>
            <a:ext cx="9404723" cy="910569"/>
          </a:xfrm>
        </p:spPr>
        <p:txBody>
          <a:bodyPr/>
          <a:lstStyle/>
          <a:p>
            <a:r>
              <a:rPr lang="en-US" sz="3600" b="1" dirty="0"/>
              <a:t>How would HB </a:t>
            </a:r>
            <a:r>
              <a:rPr lang="en-US" sz="3600" b="1" dirty="0" smtClean="0"/>
              <a:t>3447 </a:t>
            </a:r>
            <a:r>
              <a:rPr lang="en-US" sz="3600" b="1" dirty="0"/>
              <a:t>change the law?</a:t>
            </a:r>
            <a:r>
              <a:rPr lang="en-US" dirty="0"/>
              <a:t/>
            </a:r>
            <a:br>
              <a:rPr lang="en-US" dirty="0"/>
            </a:br>
            <a:endParaRPr lang="en-US" dirty="0"/>
          </a:p>
        </p:txBody>
      </p:sp>
      <p:sp>
        <p:nvSpPr>
          <p:cNvPr id="3" name="Content Placeholder 2"/>
          <p:cNvSpPr>
            <a:spLocks noGrp="1"/>
          </p:cNvSpPr>
          <p:nvPr>
            <p:ph idx="1"/>
          </p:nvPr>
        </p:nvSpPr>
        <p:spPr>
          <a:xfrm>
            <a:off x="406400" y="1286933"/>
            <a:ext cx="11447548" cy="6493780"/>
          </a:xfrm>
        </p:spPr>
        <p:txBody>
          <a:bodyPr>
            <a:normAutofit/>
          </a:bodyPr>
          <a:lstStyle/>
          <a:p>
            <a:pPr marL="0" indent="0">
              <a:buNone/>
            </a:pPr>
            <a:r>
              <a:rPr lang="en-US" b="1" dirty="0" smtClean="0"/>
              <a:t>1</a:t>
            </a:r>
            <a:r>
              <a:rPr lang="en-US" sz="1900" b="1" dirty="0"/>
              <a:t>. Sentencing Reform for small-scale simple drug possession:</a:t>
            </a:r>
            <a:endParaRPr lang="en-US" sz="1900" dirty="0"/>
          </a:p>
          <a:p>
            <a:pPr lvl="1"/>
            <a:r>
              <a:rPr lang="en-US" sz="1900" dirty="0"/>
              <a:t>HB </a:t>
            </a:r>
            <a:r>
              <a:rPr lang="en-US" sz="1900" dirty="0" smtClean="0"/>
              <a:t>3447 </a:t>
            </a:r>
            <a:r>
              <a:rPr lang="en-US" sz="1900" dirty="0"/>
              <a:t>would create new quantity thresholds, below which the penalty for simple drug possession would be reclassified as a Class A misdemeanor rather than a felony. </a:t>
            </a:r>
          </a:p>
          <a:p>
            <a:pPr lvl="2"/>
            <a:r>
              <a:rPr lang="en-US" sz="1800" dirty="0" smtClean="0"/>
              <a:t>For </a:t>
            </a:r>
            <a:r>
              <a:rPr lang="en-US" sz="1800" dirty="0"/>
              <a:t>instance, the bill provides that possession of 5 grams or less of cocaine, or 3 grams or less or </a:t>
            </a:r>
            <a:r>
              <a:rPr lang="en-US" sz="1800" dirty="0" smtClean="0"/>
              <a:t>heroin, fentanyl or methamphetamine, </a:t>
            </a:r>
            <a:r>
              <a:rPr lang="en-US" sz="1800" dirty="0"/>
              <a:t>would be classified as a Class A misdemeanor. Possession of amounts above the new thresholds would remain </a:t>
            </a:r>
            <a:r>
              <a:rPr lang="en-US" sz="1800" dirty="0" smtClean="0"/>
              <a:t>a felony. </a:t>
            </a:r>
          </a:p>
          <a:p>
            <a:pPr lvl="2"/>
            <a:r>
              <a:rPr lang="en-US" sz="1800" dirty="0"/>
              <a:t>  The bill would </a:t>
            </a:r>
            <a:r>
              <a:rPr lang="en-US" sz="1800" dirty="0" smtClean="0"/>
              <a:t>also eliminate </a:t>
            </a:r>
            <a:r>
              <a:rPr lang="en-US" sz="1800" dirty="0"/>
              <a:t>possession with intent to deliver (PWID) charges for amounts under the new </a:t>
            </a:r>
            <a:r>
              <a:rPr lang="en-US" sz="1800" dirty="0" smtClean="0"/>
              <a:t>thresholds. </a:t>
            </a:r>
            <a:r>
              <a:rPr lang="en-US" sz="1800" dirty="0"/>
              <a:t>Currently, PWID carries the same penalty as manufacture or delivery of a controlled substance. The bill would </a:t>
            </a:r>
            <a:r>
              <a:rPr lang="en-US" sz="1800" u="sng" dirty="0"/>
              <a:t>not</a:t>
            </a:r>
            <a:r>
              <a:rPr lang="en-US" sz="1800" dirty="0"/>
              <a:t> change the penalties for manufacture or delivery of any amount of a controlled substance.</a:t>
            </a:r>
            <a:endParaRPr lang="en-US" sz="1800" dirty="0" smtClean="0"/>
          </a:p>
          <a:p>
            <a:pPr marL="914400" lvl="2" indent="0">
              <a:buNone/>
            </a:pPr>
            <a:endParaRPr lang="en-US" sz="500" dirty="0"/>
          </a:p>
          <a:p>
            <a:pPr marL="0" indent="0">
              <a:buNone/>
            </a:pPr>
            <a:endParaRPr lang="en-US" sz="500" dirty="0"/>
          </a:p>
          <a:p>
            <a:pPr marL="0" indent="0">
              <a:buNone/>
            </a:pPr>
            <a:endParaRPr lang="en-US" dirty="0"/>
          </a:p>
        </p:txBody>
      </p:sp>
    </p:spTree>
    <p:extLst>
      <p:ext uri="{BB962C8B-B14F-4D97-AF65-F5344CB8AC3E}">
        <p14:creationId xmlns:p14="http://schemas.microsoft.com/office/powerpoint/2010/main" val="3580758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How would HB </a:t>
            </a:r>
            <a:r>
              <a:rPr lang="en-US" sz="3600" b="1" dirty="0" smtClean="0"/>
              <a:t>3447 </a:t>
            </a:r>
            <a:r>
              <a:rPr lang="en-US" sz="3600" b="1" dirty="0"/>
              <a:t>change the law</a:t>
            </a:r>
            <a:r>
              <a:rPr lang="en-US" sz="3600" b="1" dirty="0" smtClean="0"/>
              <a:t>?</a:t>
            </a:r>
            <a:endParaRPr lang="en-US" sz="3600" dirty="0"/>
          </a:p>
        </p:txBody>
      </p:sp>
      <p:sp>
        <p:nvSpPr>
          <p:cNvPr id="3" name="Content Placeholder 2"/>
          <p:cNvSpPr>
            <a:spLocks noGrp="1"/>
          </p:cNvSpPr>
          <p:nvPr>
            <p:ph idx="1"/>
          </p:nvPr>
        </p:nvSpPr>
        <p:spPr>
          <a:xfrm>
            <a:off x="257694" y="1596043"/>
            <a:ext cx="10881359" cy="5145578"/>
          </a:xfrm>
        </p:spPr>
        <p:txBody>
          <a:bodyPr/>
          <a:lstStyle/>
          <a:p>
            <a:pPr marL="0" indent="0">
              <a:buNone/>
            </a:pPr>
            <a:r>
              <a:rPr lang="en-US" sz="1900" b="1" dirty="0" smtClean="0"/>
              <a:t>2. Misdemeanor </a:t>
            </a:r>
            <a:r>
              <a:rPr lang="en-US" sz="1900" b="1" dirty="0"/>
              <a:t>Diversion Program: </a:t>
            </a:r>
            <a:endParaRPr lang="en-US" sz="1900" dirty="0"/>
          </a:p>
          <a:p>
            <a:pPr lvl="1"/>
            <a:r>
              <a:rPr lang="en-US" sz="1700" dirty="0" smtClean="0"/>
              <a:t>At the judge’s discretion, a person </a:t>
            </a:r>
            <a:r>
              <a:rPr lang="en-US" sz="1700" dirty="0"/>
              <a:t>charged with </a:t>
            </a:r>
            <a:r>
              <a:rPr lang="en-US" sz="1700" dirty="0" smtClean="0"/>
              <a:t>any </a:t>
            </a:r>
            <a:r>
              <a:rPr lang="en-US" sz="1700" dirty="0"/>
              <a:t>misdemeanor offense (other than a “violent” offense or a crime involving a gun), would be </a:t>
            </a:r>
            <a:r>
              <a:rPr lang="en-US" sz="1700" dirty="0" smtClean="0"/>
              <a:t>eligible for the program. </a:t>
            </a:r>
          </a:p>
          <a:p>
            <a:pPr marL="457200" lvl="1" indent="0">
              <a:buNone/>
            </a:pPr>
            <a:endParaRPr lang="en-US" sz="1700" dirty="0"/>
          </a:p>
          <a:p>
            <a:pPr lvl="1"/>
            <a:r>
              <a:rPr lang="en-US" sz="1700" dirty="0"/>
              <a:t>If the </a:t>
            </a:r>
            <a:r>
              <a:rPr lang="en-US" sz="1700" dirty="0" smtClean="0"/>
              <a:t>person </a:t>
            </a:r>
            <a:r>
              <a:rPr lang="en-US" sz="1700" dirty="0"/>
              <a:t>agrees to comply with the terms of the program, the criminal case would be suspended while </a:t>
            </a:r>
            <a:r>
              <a:rPr lang="en-US" sz="1700" dirty="0" smtClean="0"/>
              <a:t>they obtain:</a:t>
            </a:r>
            <a:endParaRPr lang="en-US" sz="1700" dirty="0"/>
          </a:p>
          <a:p>
            <a:pPr lvl="2"/>
            <a:r>
              <a:rPr lang="en-US" sz="1500" dirty="0" smtClean="0"/>
              <a:t>An </a:t>
            </a:r>
            <a:r>
              <a:rPr lang="en-US" sz="1500" dirty="0"/>
              <a:t>evaluation to determine whether </a:t>
            </a:r>
            <a:r>
              <a:rPr lang="en-US" sz="1500" dirty="0" smtClean="0"/>
              <a:t>they have </a:t>
            </a:r>
            <a:r>
              <a:rPr lang="en-US" sz="1500" dirty="0"/>
              <a:t>substance use, mental health, or other social service needs; and</a:t>
            </a:r>
          </a:p>
          <a:p>
            <a:pPr lvl="2"/>
            <a:r>
              <a:rPr lang="en-US" sz="1500" dirty="0" smtClean="0"/>
              <a:t>If </a:t>
            </a:r>
            <a:r>
              <a:rPr lang="en-US" sz="1500" dirty="0"/>
              <a:t>the evaluation indicates that the person has such </a:t>
            </a:r>
            <a:r>
              <a:rPr lang="en-US" sz="1500" dirty="0" smtClean="0"/>
              <a:t>needs, a </a:t>
            </a:r>
            <a:r>
              <a:rPr lang="en-US" sz="1500" dirty="0"/>
              <a:t>comprehensive assessment and service </a:t>
            </a:r>
            <a:r>
              <a:rPr lang="en-US" sz="1500" dirty="0" smtClean="0"/>
              <a:t>plan.</a:t>
            </a:r>
            <a:endParaRPr lang="en-US" sz="1500" dirty="0"/>
          </a:p>
          <a:p>
            <a:pPr lvl="1"/>
            <a:r>
              <a:rPr lang="en-US" sz="1700" dirty="0"/>
              <a:t>Compliance with the terms of the program would result in dismissal of the charges, and the person would be immediately eligible to petition the court to seal or expunge their record. </a:t>
            </a:r>
            <a:endParaRPr lang="en-US" sz="500" dirty="0"/>
          </a:p>
          <a:p>
            <a:endParaRPr lang="en-US" dirty="0"/>
          </a:p>
        </p:txBody>
      </p:sp>
    </p:spTree>
    <p:extLst>
      <p:ext uri="{BB962C8B-B14F-4D97-AF65-F5344CB8AC3E}">
        <p14:creationId xmlns:p14="http://schemas.microsoft.com/office/powerpoint/2010/main" val="1198163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How would HB </a:t>
            </a:r>
            <a:r>
              <a:rPr lang="en-US" sz="3600" b="1" dirty="0" smtClean="0"/>
              <a:t>3447 </a:t>
            </a:r>
            <a:r>
              <a:rPr lang="en-US" sz="3600" b="1" dirty="0"/>
              <a:t>change the law</a:t>
            </a:r>
            <a:r>
              <a:rPr lang="en-US" sz="3600" b="1" dirty="0" smtClean="0"/>
              <a:t>?</a:t>
            </a:r>
            <a:endParaRPr lang="en-US" sz="3600" dirty="0"/>
          </a:p>
        </p:txBody>
      </p:sp>
      <p:sp>
        <p:nvSpPr>
          <p:cNvPr id="3" name="Content Placeholder 2"/>
          <p:cNvSpPr>
            <a:spLocks noGrp="1"/>
          </p:cNvSpPr>
          <p:nvPr>
            <p:ph idx="1"/>
          </p:nvPr>
        </p:nvSpPr>
        <p:spPr>
          <a:xfrm>
            <a:off x="646111" y="2269049"/>
            <a:ext cx="10281533" cy="4195481"/>
          </a:xfrm>
        </p:spPr>
        <p:txBody>
          <a:bodyPr/>
          <a:lstStyle/>
          <a:p>
            <a:pPr marL="0" indent="0">
              <a:buNone/>
            </a:pPr>
            <a:r>
              <a:rPr lang="en-US" sz="2400" b="1" dirty="0"/>
              <a:t>3. Retroactivity:</a:t>
            </a:r>
            <a:endParaRPr lang="en-US" sz="2400" dirty="0"/>
          </a:p>
          <a:p>
            <a:pPr lvl="1"/>
            <a:r>
              <a:rPr lang="en-US" sz="2000" dirty="0"/>
              <a:t>Under HB </a:t>
            </a:r>
            <a:r>
              <a:rPr lang="en-US" sz="2000" dirty="0" smtClean="0"/>
              <a:t>3447, </a:t>
            </a:r>
            <a:r>
              <a:rPr lang="en-US" sz="2000" dirty="0"/>
              <a:t>a person already serving a sentence could petition the court to reduce their sentence under the new law; </a:t>
            </a:r>
            <a:r>
              <a:rPr lang="en-US" sz="2000" dirty="0" smtClean="0"/>
              <a:t>and</a:t>
            </a:r>
          </a:p>
          <a:p>
            <a:pPr marL="457200" lvl="1" indent="0">
              <a:buNone/>
            </a:pPr>
            <a:endParaRPr lang="en-US" sz="2000" dirty="0"/>
          </a:p>
          <a:p>
            <a:pPr lvl="1"/>
            <a:r>
              <a:rPr lang="en-US" sz="2000" dirty="0"/>
              <a:t>A person who has previously completed a sentence could petition the court to enter an order designating their prior felony conviction as a misdemeanor.</a:t>
            </a:r>
          </a:p>
          <a:p>
            <a:pPr marL="0" indent="0">
              <a:buNone/>
            </a:pPr>
            <a:endParaRPr lang="en-US" dirty="0"/>
          </a:p>
        </p:txBody>
      </p:sp>
    </p:spTree>
    <p:extLst>
      <p:ext uri="{BB962C8B-B14F-4D97-AF65-F5344CB8AC3E}">
        <p14:creationId xmlns:p14="http://schemas.microsoft.com/office/powerpoint/2010/main" val="132067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would HB 3447 change the law?</a:t>
            </a:r>
            <a:endParaRPr lang="en-US" dirty="0"/>
          </a:p>
        </p:txBody>
      </p:sp>
      <p:sp>
        <p:nvSpPr>
          <p:cNvPr id="3" name="Content Placeholder 2"/>
          <p:cNvSpPr>
            <a:spLocks noGrp="1"/>
          </p:cNvSpPr>
          <p:nvPr>
            <p:ph idx="1"/>
          </p:nvPr>
        </p:nvSpPr>
        <p:spPr/>
        <p:txBody>
          <a:bodyPr/>
          <a:lstStyle/>
          <a:p>
            <a:pPr marL="0" indent="0">
              <a:buNone/>
            </a:pPr>
            <a:r>
              <a:rPr lang="en-US" sz="2400" b="1" dirty="0" smtClean="0"/>
              <a:t>4. Expungement:</a:t>
            </a:r>
            <a:endParaRPr lang="en-US" sz="2400" dirty="0"/>
          </a:p>
          <a:p>
            <a:pPr lvl="1"/>
            <a:r>
              <a:rPr lang="en-US" sz="2000" dirty="0" smtClean="0"/>
              <a:t>HB 3447 would allow records </a:t>
            </a:r>
            <a:r>
              <a:rPr lang="en-US" sz="2000" dirty="0"/>
              <a:t>of misdemeanor drug possession convictions </a:t>
            </a:r>
            <a:r>
              <a:rPr lang="en-US" sz="2000" dirty="0" smtClean="0"/>
              <a:t>to </a:t>
            </a:r>
            <a:r>
              <a:rPr lang="en-US" sz="2000" dirty="0"/>
              <a:t>be expunged 5 years after the person completes their sentence. A person who was </a:t>
            </a:r>
            <a:r>
              <a:rPr lang="en-US" sz="2000" dirty="0" smtClean="0"/>
              <a:t>previously convicted </a:t>
            </a:r>
            <a:r>
              <a:rPr lang="en-US" sz="2000" dirty="0"/>
              <a:t>of a </a:t>
            </a:r>
            <a:r>
              <a:rPr lang="en-US" sz="2000" dirty="0" smtClean="0"/>
              <a:t>felony, </a:t>
            </a:r>
            <a:r>
              <a:rPr lang="en-US" sz="2000" dirty="0"/>
              <a:t>and whose conviction was reduced to a misdemeanor at a resentencing hearing, would be eligible for the same relief</a:t>
            </a:r>
            <a:r>
              <a:rPr lang="en-US" sz="2000" dirty="0" smtClean="0"/>
              <a:t>. </a:t>
            </a:r>
            <a:endParaRPr lang="en-US" sz="2000" dirty="0"/>
          </a:p>
          <a:p>
            <a:pPr lvl="1"/>
            <a:r>
              <a:rPr lang="en-US" sz="2000" dirty="0"/>
              <a:t>Expungement </a:t>
            </a:r>
            <a:r>
              <a:rPr lang="en-US" sz="2000" dirty="0" smtClean="0"/>
              <a:t>would </a:t>
            </a:r>
            <a:r>
              <a:rPr lang="en-US" sz="2000" dirty="0"/>
              <a:t>not be automatic; rather, the individual would be required to petition the court for expungement, and prosecutors would have standing to object</a:t>
            </a:r>
            <a:r>
              <a:rPr lang="en-US" sz="2000" dirty="0" smtClean="0"/>
              <a:t>.</a:t>
            </a:r>
          </a:p>
          <a:p>
            <a:pPr marL="457200" lvl="1" indent="0">
              <a:buNone/>
            </a:pPr>
            <a:endParaRPr lang="en-US" dirty="0"/>
          </a:p>
        </p:txBody>
      </p:sp>
    </p:spTree>
    <p:extLst>
      <p:ext uri="{BB962C8B-B14F-4D97-AF65-F5344CB8AC3E}">
        <p14:creationId xmlns:p14="http://schemas.microsoft.com/office/powerpoint/2010/main" val="65038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52556" cy="1669593"/>
          </a:xfrm>
        </p:spPr>
        <p:txBody>
          <a:bodyPr/>
          <a:lstStyle/>
          <a:p>
            <a:r>
              <a:rPr lang="en-US" b="1" dirty="0" smtClean="0"/>
              <a:t>Who supports reclassifying sentences for low-level drug possession?</a:t>
            </a:r>
            <a:r>
              <a:rPr lang="en-US" dirty="0"/>
              <a:t/>
            </a:r>
            <a:br>
              <a:rPr lang="en-US" dirty="0"/>
            </a:br>
            <a:endParaRPr lang="en-US" dirty="0"/>
          </a:p>
        </p:txBody>
      </p:sp>
      <p:sp>
        <p:nvSpPr>
          <p:cNvPr id="3" name="Content Placeholder 2"/>
          <p:cNvSpPr>
            <a:spLocks noGrp="1"/>
          </p:cNvSpPr>
          <p:nvPr>
            <p:ph idx="1"/>
          </p:nvPr>
        </p:nvSpPr>
        <p:spPr>
          <a:xfrm>
            <a:off x="1099118" y="2122311"/>
            <a:ext cx="8946541" cy="3814481"/>
          </a:xfrm>
        </p:spPr>
        <p:txBody>
          <a:bodyPr/>
          <a:lstStyle/>
          <a:p>
            <a:endParaRPr lang="en-US" dirty="0" smtClean="0"/>
          </a:p>
          <a:p>
            <a:r>
              <a:rPr lang="en-US" dirty="0"/>
              <a:t>More than three-quarters of </a:t>
            </a:r>
            <a:r>
              <a:rPr lang="en-US" dirty="0" smtClean="0"/>
              <a:t>Illinois voters </a:t>
            </a:r>
            <a:r>
              <a:rPr lang="en-US" dirty="0"/>
              <a:t>(79%) </a:t>
            </a:r>
            <a:r>
              <a:rPr lang="en-US" dirty="0" smtClean="0"/>
              <a:t>surveyed in early 2021 support </a:t>
            </a:r>
            <a:r>
              <a:rPr lang="en-US" dirty="0"/>
              <a:t>making simple possession of small amounts of drugs a misdemeanor and reducing sentences for </a:t>
            </a:r>
            <a:r>
              <a:rPr lang="en-US" u="sng" dirty="0"/>
              <a:t>all</a:t>
            </a:r>
            <a:r>
              <a:rPr lang="en-US" dirty="0"/>
              <a:t> drug offenses</a:t>
            </a:r>
            <a:r>
              <a:rPr lang="en-US" dirty="0" smtClean="0"/>
              <a:t>.</a:t>
            </a:r>
            <a:endParaRPr lang="en-US" dirty="0" smtClean="0"/>
          </a:p>
          <a:p>
            <a:r>
              <a:rPr lang="en-US" dirty="0" smtClean="0"/>
              <a:t>This </a:t>
            </a:r>
            <a:r>
              <a:rPr lang="en-US" dirty="0"/>
              <a:t>policy </a:t>
            </a:r>
            <a:r>
              <a:rPr lang="en-US" dirty="0" smtClean="0"/>
              <a:t>was </a:t>
            </a:r>
            <a:r>
              <a:rPr lang="en-US" dirty="0"/>
              <a:t>also </a:t>
            </a:r>
            <a:r>
              <a:rPr lang="en-US" dirty="0" smtClean="0"/>
              <a:t>recommended </a:t>
            </a:r>
            <a:r>
              <a:rPr lang="en-US" dirty="0"/>
              <a:t>by the bipartisan Illinois State Commission on Criminal Justice and Sentencing Reform in its Final </a:t>
            </a:r>
            <a:r>
              <a:rPr lang="en-US" dirty="0" smtClean="0"/>
              <a:t>Report in 2016.</a:t>
            </a:r>
            <a:endParaRPr lang="en-US" dirty="0"/>
          </a:p>
        </p:txBody>
      </p:sp>
    </p:spTree>
    <p:extLst>
      <p:ext uri="{BB962C8B-B14F-4D97-AF65-F5344CB8AC3E}">
        <p14:creationId xmlns:p14="http://schemas.microsoft.com/office/powerpoint/2010/main" val="2385857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920289" cy="1550895"/>
          </a:xfrm>
        </p:spPr>
        <p:txBody>
          <a:bodyPr/>
          <a:lstStyle/>
          <a:p>
            <a:r>
              <a:rPr lang="en-US" b="1" dirty="0"/>
              <a:t>Who supports reclassifying sentences for low-level drug possession?</a:t>
            </a:r>
            <a:endParaRPr lang="en-US" dirty="0"/>
          </a:p>
        </p:txBody>
      </p:sp>
      <p:sp>
        <p:nvSpPr>
          <p:cNvPr id="3" name="Content Placeholder 2"/>
          <p:cNvSpPr>
            <a:spLocks noGrp="1"/>
          </p:cNvSpPr>
          <p:nvPr>
            <p:ph idx="1"/>
          </p:nvPr>
        </p:nvSpPr>
        <p:spPr>
          <a:xfrm>
            <a:off x="646112" y="2003612"/>
            <a:ext cx="11025936" cy="1383055"/>
          </a:xfrm>
        </p:spPr>
        <p:txBody>
          <a:bodyPr/>
          <a:lstStyle/>
          <a:p>
            <a:r>
              <a:rPr lang="en-US" dirty="0"/>
              <a:t>HB 3447 is supported by a diverse coalition of advocates and stakeholders from across Illinois including public health experts, criminal justice advocates, law enforcement officials, treatment providers, faith leaders, workforce developers, and people directly impacted by the criminalization of </a:t>
            </a:r>
            <a:r>
              <a:rPr lang="en-US" dirty="0" smtClean="0"/>
              <a:t>addiction</a:t>
            </a:r>
            <a:r>
              <a:rPr lang="en-US" dirty="0"/>
              <a:t>:</a:t>
            </a:r>
            <a:r>
              <a:rPr lang="en-US" dirty="0" smtClean="0"/>
              <a:t> </a:t>
            </a:r>
            <a:endParaRPr lang="en-US" dirty="0"/>
          </a:p>
          <a:p>
            <a:endParaRPr lang="en-US" sz="1000" dirty="0"/>
          </a:p>
        </p:txBody>
      </p:sp>
      <p:sp>
        <p:nvSpPr>
          <p:cNvPr id="5" name="TextBox 4"/>
          <p:cNvSpPr txBox="1"/>
          <p:nvPr/>
        </p:nvSpPr>
        <p:spPr>
          <a:xfrm>
            <a:off x="646111" y="4075288"/>
            <a:ext cx="11025937" cy="2308324"/>
          </a:xfrm>
          <a:prstGeom prst="rect">
            <a:avLst/>
          </a:prstGeom>
          <a:noFill/>
        </p:spPr>
        <p:txBody>
          <a:bodyPr wrap="square" numCol="3" rtlCol="0">
            <a:spAutoFit/>
          </a:bodyPr>
          <a:lstStyle/>
          <a:p>
            <a:r>
              <a:rPr lang="en-US" sz="1200" dirty="0"/>
              <a:t>ACLU of Illinois</a:t>
            </a:r>
          </a:p>
          <a:p>
            <a:r>
              <a:rPr lang="en-US" sz="1200" dirty="0"/>
              <a:t>BPI Chicago</a:t>
            </a:r>
          </a:p>
          <a:p>
            <a:r>
              <a:rPr lang="en-US" sz="1200" dirty="0"/>
              <a:t>Buddy’s Purpose</a:t>
            </a:r>
          </a:p>
          <a:p>
            <a:r>
              <a:rPr lang="en-US" sz="1200" dirty="0"/>
              <a:t>Cabrini Green Legal Aid</a:t>
            </a:r>
          </a:p>
          <a:p>
            <a:r>
              <a:rPr lang="en-US" sz="1200" dirty="0"/>
              <a:t>Chicago Appleseed Center for Fair Courts</a:t>
            </a:r>
          </a:p>
          <a:p>
            <a:r>
              <a:rPr lang="en-US" sz="1200" dirty="0"/>
              <a:t>Chicago Coalition for the Homeless</a:t>
            </a:r>
          </a:p>
          <a:p>
            <a:r>
              <a:rPr lang="en-US" sz="1200" dirty="0"/>
              <a:t>Chicago Community Bond Fund</a:t>
            </a:r>
          </a:p>
          <a:p>
            <a:r>
              <a:rPr lang="en-US" sz="1200" dirty="0"/>
              <a:t>Chicago Recovery Alliance</a:t>
            </a:r>
          </a:p>
          <a:p>
            <a:r>
              <a:rPr lang="en-US" sz="1200" dirty="0"/>
              <a:t>Chicago Urban League</a:t>
            </a:r>
          </a:p>
          <a:p>
            <a:r>
              <a:rPr lang="en-US" sz="1200" dirty="0"/>
              <a:t>Clergy for a New Drug Policy</a:t>
            </a:r>
          </a:p>
          <a:p>
            <a:r>
              <a:rPr lang="en-US" sz="1200" dirty="0"/>
              <a:t>Communities United</a:t>
            </a:r>
          </a:p>
          <a:p>
            <a:r>
              <a:rPr lang="en-US" sz="1200" dirty="0"/>
              <a:t>Cook </a:t>
            </a:r>
            <a:r>
              <a:rPr lang="en-US" sz="1200" dirty="0" smtClean="0"/>
              <a:t>County </a:t>
            </a:r>
          </a:p>
          <a:p>
            <a:r>
              <a:rPr lang="en-US" sz="1200" dirty="0" smtClean="0"/>
              <a:t>Cook County State’s Attorney</a:t>
            </a:r>
            <a:endParaRPr lang="en-US" sz="1200" dirty="0"/>
          </a:p>
          <a:p>
            <a:r>
              <a:rPr lang="en-US" sz="1200" dirty="0"/>
              <a:t>Communities United</a:t>
            </a:r>
          </a:p>
          <a:p>
            <a:r>
              <a:rPr lang="en-US" sz="1200" dirty="0"/>
              <a:t>Dusty Roads</a:t>
            </a:r>
          </a:p>
          <a:p>
            <a:r>
              <a:rPr lang="en-US" sz="1200" dirty="0"/>
              <a:t>Heartland Alliance</a:t>
            </a:r>
          </a:p>
          <a:p>
            <a:r>
              <a:rPr lang="en-US" sz="1200" dirty="0"/>
              <a:t>Illinois Association for Behavioral </a:t>
            </a:r>
            <a:r>
              <a:rPr lang="en-US" sz="1200" dirty="0" smtClean="0"/>
              <a:t>Health (IABH)</a:t>
            </a:r>
            <a:endParaRPr lang="en-US" sz="1200" dirty="0"/>
          </a:p>
          <a:p>
            <a:r>
              <a:rPr lang="en-US" sz="1200" dirty="0"/>
              <a:t>Illinois Justice Project</a:t>
            </a:r>
          </a:p>
          <a:p>
            <a:r>
              <a:rPr lang="en-US" sz="1200" dirty="0"/>
              <a:t>Illinois Religious Action Center of Reform Judaism (RAC-IL)</a:t>
            </a:r>
          </a:p>
          <a:p>
            <a:r>
              <a:rPr lang="en-US" sz="1200" dirty="0" smtClean="0"/>
              <a:t>Lake County Sheriff</a:t>
            </a:r>
          </a:p>
          <a:p>
            <a:r>
              <a:rPr lang="en-US" sz="1200" dirty="0" smtClean="0"/>
              <a:t>Law </a:t>
            </a:r>
            <a:r>
              <a:rPr lang="en-US" sz="1200" dirty="0"/>
              <a:t>Office of the Cook County </a:t>
            </a:r>
            <a:r>
              <a:rPr lang="en-US" sz="1200" dirty="0" smtClean="0"/>
              <a:t>Public Defender</a:t>
            </a:r>
            <a:endParaRPr lang="en-US" sz="1200" dirty="0"/>
          </a:p>
          <a:p>
            <a:r>
              <a:rPr lang="en-US" sz="1200" dirty="0"/>
              <a:t>Live4Lali</a:t>
            </a:r>
          </a:p>
          <a:p>
            <a:r>
              <a:rPr lang="en-US" sz="1200" dirty="0"/>
              <a:t>Perfectly Flawed Foundation</a:t>
            </a:r>
          </a:p>
          <a:p>
            <a:r>
              <a:rPr lang="en-US" sz="1200" dirty="0"/>
              <a:t>Revolution Workshop</a:t>
            </a:r>
          </a:p>
          <a:p>
            <a:r>
              <a:rPr lang="en-US" sz="1200" dirty="0"/>
              <a:t>Shriver Center on Poverty Law</a:t>
            </a:r>
          </a:p>
          <a:p>
            <a:r>
              <a:rPr lang="en-US" sz="1200" dirty="0"/>
              <a:t>Students for a Sensible Drug Policy</a:t>
            </a:r>
          </a:p>
          <a:p>
            <a:r>
              <a:rPr lang="en-US" sz="1200" dirty="0"/>
              <a:t>Target Area Development Corporation</a:t>
            </a:r>
          </a:p>
          <a:p>
            <a:r>
              <a:rPr lang="en-US" sz="1200" dirty="0"/>
              <a:t>TASC, Inc.</a:t>
            </a:r>
          </a:p>
          <a:p>
            <a:r>
              <a:rPr lang="en-US" sz="1200" dirty="0"/>
              <a:t>Women’s Justice Institute</a:t>
            </a:r>
          </a:p>
        </p:txBody>
      </p:sp>
    </p:spTree>
    <p:extLst>
      <p:ext uri="{BB962C8B-B14F-4D97-AF65-F5344CB8AC3E}">
        <p14:creationId xmlns:p14="http://schemas.microsoft.com/office/powerpoint/2010/main" val="220862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41267" cy="2030838"/>
          </a:xfrm>
        </p:spPr>
        <p:txBody>
          <a:bodyPr/>
          <a:lstStyle/>
          <a:p>
            <a:r>
              <a:rPr lang="en-US" b="1" dirty="0" smtClean="0"/>
              <a:t>How can people learn more, or get directly involved in helping to pass HB 3447? </a:t>
            </a:r>
            <a:endParaRPr lang="en-US" dirty="0"/>
          </a:p>
        </p:txBody>
      </p:sp>
      <p:sp>
        <p:nvSpPr>
          <p:cNvPr id="3" name="Content Placeholder 2"/>
          <p:cNvSpPr>
            <a:spLocks noGrp="1"/>
          </p:cNvSpPr>
          <p:nvPr>
            <p:ph idx="1"/>
          </p:nvPr>
        </p:nvSpPr>
        <p:spPr>
          <a:xfrm>
            <a:off x="1103312" y="2596444"/>
            <a:ext cx="8946541" cy="3651955"/>
          </a:xfrm>
        </p:spPr>
        <p:txBody>
          <a:bodyPr/>
          <a:lstStyle/>
          <a:p>
            <a:endParaRPr lang="en-US" dirty="0"/>
          </a:p>
          <a:p>
            <a:pPr marL="0" indent="0">
              <a:buNone/>
            </a:pPr>
            <a:r>
              <a:rPr lang="en-US" b="1" dirty="0" smtClean="0"/>
              <a:t>For </a:t>
            </a:r>
            <a:r>
              <a:rPr lang="en-US" b="1" dirty="0"/>
              <a:t>more information, please contact: </a:t>
            </a:r>
            <a:endParaRPr lang="en-US" dirty="0"/>
          </a:p>
          <a:p>
            <a:r>
              <a:rPr lang="en-US" dirty="0"/>
              <a:t>Ben Ruddell </a:t>
            </a:r>
            <a:r>
              <a:rPr lang="en-US" dirty="0" smtClean="0">
                <a:hlinkClick r:id="rId2"/>
              </a:rPr>
              <a:t>bruddell@aclu-il.org</a:t>
            </a:r>
            <a:endParaRPr lang="en-US" dirty="0"/>
          </a:p>
          <a:p>
            <a:r>
              <a:rPr lang="en-US" dirty="0" smtClean="0"/>
              <a:t>Patrice </a:t>
            </a:r>
            <a:r>
              <a:rPr lang="en-US" dirty="0"/>
              <a:t>James </a:t>
            </a:r>
            <a:r>
              <a:rPr lang="en-US" dirty="0" smtClean="0">
                <a:hlinkClick r:id="rId3"/>
              </a:rPr>
              <a:t>patricejames@povertylaw.org</a:t>
            </a:r>
            <a:endParaRPr lang="en-US" dirty="0" smtClean="0"/>
          </a:p>
          <a:p>
            <a:r>
              <a:rPr lang="en-US" dirty="0" smtClean="0"/>
              <a:t>Jessica </a:t>
            </a:r>
            <a:r>
              <a:rPr lang="en-US" dirty="0"/>
              <a:t>Estrada </a:t>
            </a:r>
            <a:r>
              <a:rPr lang="en-US" dirty="0" smtClean="0">
                <a:hlinkClick r:id="rId4"/>
              </a:rPr>
              <a:t>jessica@communitiesunited.org</a:t>
            </a:r>
            <a:endParaRPr lang="en-US" dirty="0"/>
          </a:p>
        </p:txBody>
      </p:sp>
    </p:spTree>
    <p:extLst>
      <p:ext uri="{BB962C8B-B14F-4D97-AF65-F5344CB8AC3E}">
        <p14:creationId xmlns:p14="http://schemas.microsoft.com/office/powerpoint/2010/main" val="367779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Felony vs. Misdemeanor: What’s the difference?</a:t>
            </a:r>
            <a:r>
              <a:rPr lang="en-US" dirty="0"/>
              <a:t/>
            </a:r>
            <a:br>
              <a:rPr lang="en-US" dirty="0"/>
            </a:br>
            <a:endParaRPr lang="en-US" dirty="0"/>
          </a:p>
        </p:txBody>
      </p:sp>
      <p:sp>
        <p:nvSpPr>
          <p:cNvPr id="3" name="Content Placeholder 2"/>
          <p:cNvSpPr>
            <a:spLocks noGrp="1"/>
          </p:cNvSpPr>
          <p:nvPr>
            <p:ph idx="1"/>
          </p:nvPr>
        </p:nvSpPr>
        <p:spPr>
          <a:xfrm>
            <a:off x="141317" y="2052918"/>
            <a:ext cx="11413374" cy="4195481"/>
          </a:xfrm>
        </p:spPr>
        <p:txBody>
          <a:bodyPr/>
          <a:lstStyle/>
          <a:p>
            <a:r>
              <a:rPr lang="en-US" dirty="0"/>
              <a:t>A felony is a crime for which a person may be sentenced to incarceration in the Illinois Department of Corrections (IDOC) for at least 1 year. A person convicted of a felony may also be eligible for a sentence of probation.  </a:t>
            </a:r>
            <a:endParaRPr lang="en-US" dirty="0" smtClean="0"/>
          </a:p>
          <a:p>
            <a:pPr marL="0" indent="0">
              <a:buNone/>
            </a:pPr>
            <a:endParaRPr lang="en-US" dirty="0"/>
          </a:p>
          <a:p>
            <a:r>
              <a:rPr lang="en-US" dirty="0"/>
              <a:t>The penalty for a misdemeanor is usually probation or </a:t>
            </a:r>
            <a:r>
              <a:rPr lang="en-US" dirty="0" smtClean="0"/>
              <a:t>another </a:t>
            </a:r>
            <a:r>
              <a:rPr lang="en-US" dirty="0"/>
              <a:t>form of community supervision. However, a person convicted of a misdemeanor may be sentenced to incarceration in a county jail (not IDOC) for up to 1 year. </a:t>
            </a:r>
          </a:p>
          <a:p>
            <a:endParaRPr lang="en-US" dirty="0"/>
          </a:p>
        </p:txBody>
      </p:sp>
    </p:spTree>
    <p:extLst>
      <p:ext uri="{BB962C8B-B14F-4D97-AF65-F5344CB8AC3E}">
        <p14:creationId xmlns:p14="http://schemas.microsoft.com/office/powerpoint/2010/main" val="48902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we mean by “drug possession”?</a:t>
            </a:r>
            <a:r>
              <a:rPr lang="en-US" dirty="0"/>
              <a:t/>
            </a:r>
            <a:br>
              <a:rPr lang="en-US" dirty="0"/>
            </a:br>
            <a:endParaRPr lang="en-US" dirty="0"/>
          </a:p>
        </p:txBody>
      </p:sp>
      <p:sp>
        <p:nvSpPr>
          <p:cNvPr id="3" name="Content Placeholder 2"/>
          <p:cNvSpPr>
            <a:spLocks noGrp="1"/>
          </p:cNvSpPr>
          <p:nvPr>
            <p:ph idx="1"/>
          </p:nvPr>
        </p:nvSpPr>
        <p:spPr>
          <a:xfrm>
            <a:off x="274320" y="2052918"/>
            <a:ext cx="10374284" cy="4497511"/>
          </a:xfrm>
        </p:spPr>
        <p:txBody>
          <a:bodyPr/>
          <a:lstStyle/>
          <a:p>
            <a:r>
              <a:rPr lang="en-US" dirty="0"/>
              <a:t>HB </a:t>
            </a:r>
            <a:r>
              <a:rPr lang="en-US" dirty="0" smtClean="0"/>
              <a:t>3447 </a:t>
            </a:r>
            <a:r>
              <a:rPr lang="en-US" dirty="0"/>
              <a:t>would change the penalties for </a:t>
            </a:r>
            <a:r>
              <a:rPr lang="en-US" u="sng" dirty="0"/>
              <a:t>all drugs except </a:t>
            </a:r>
            <a:r>
              <a:rPr lang="en-US" u="sng" dirty="0" smtClean="0"/>
              <a:t>cannabis</a:t>
            </a:r>
            <a:r>
              <a:rPr lang="en-US" dirty="0" smtClean="0"/>
              <a:t>, </a:t>
            </a:r>
            <a:r>
              <a:rPr lang="en-US" dirty="0"/>
              <a:t>including:</a:t>
            </a:r>
          </a:p>
          <a:p>
            <a:pPr lvl="1"/>
            <a:r>
              <a:rPr lang="en-US" sz="1600" dirty="0" smtClean="0"/>
              <a:t>Heroin</a:t>
            </a:r>
            <a:endParaRPr lang="en-US" sz="1600" dirty="0"/>
          </a:p>
          <a:p>
            <a:pPr lvl="1"/>
            <a:r>
              <a:rPr lang="en-US" sz="1600" dirty="0" smtClean="0"/>
              <a:t>Cocaine</a:t>
            </a:r>
            <a:endParaRPr lang="en-US" sz="1600" dirty="0"/>
          </a:p>
          <a:p>
            <a:pPr lvl="1"/>
            <a:r>
              <a:rPr lang="en-US" sz="1600" dirty="0" smtClean="0"/>
              <a:t>Fentanyl</a:t>
            </a:r>
            <a:endParaRPr lang="en-US" sz="1600" dirty="0"/>
          </a:p>
          <a:p>
            <a:pPr lvl="1"/>
            <a:r>
              <a:rPr lang="en-US" sz="1600" dirty="0" smtClean="0"/>
              <a:t>Methamphetamine</a:t>
            </a:r>
            <a:endParaRPr lang="en-US" sz="1600" dirty="0"/>
          </a:p>
          <a:p>
            <a:pPr lvl="1"/>
            <a:r>
              <a:rPr lang="en-US" sz="1600" dirty="0" smtClean="0"/>
              <a:t>Opioids </a:t>
            </a:r>
            <a:r>
              <a:rPr lang="en-US" sz="1600" dirty="0"/>
              <a:t>(OxyContin, Vicodin, etc.)</a:t>
            </a:r>
          </a:p>
          <a:p>
            <a:pPr lvl="1"/>
            <a:r>
              <a:rPr lang="en-US" sz="1600" dirty="0" smtClean="0"/>
              <a:t>MDMA</a:t>
            </a:r>
            <a:r>
              <a:rPr lang="en-US" sz="1600" dirty="0"/>
              <a:t>/”Ecstasy”</a:t>
            </a:r>
          </a:p>
          <a:p>
            <a:pPr lvl="1"/>
            <a:r>
              <a:rPr lang="en-US" sz="1600" dirty="0" smtClean="0"/>
              <a:t>Hallucinogens </a:t>
            </a:r>
            <a:r>
              <a:rPr lang="en-US" sz="1600" dirty="0"/>
              <a:t>(LSD, psilocybin mushrooms, etc.)</a:t>
            </a:r>
          </a:p>
          <a:p>
            <a:pPr lvl="1"/>
            <a:r>
              <a:rPr lang="en-US" sz="1600" dirty="0" smtClean="0"/>
              <a:t>PCP</a:t>
            </a:r>
            <a:endParaRPr lang="en-US" sz="1600" dirty="0"/>
          </a:p>
          <a:p>
            <a:pPr marL="0" indent="0">
              <a:buNone/>
            </a:pPr>
            <a:r>
              <a:rPr lang="en-US" sz="1800" dirty="0"/>
              <a:t>		. . . </a:t>
            </a:r>
            <a:r>
              <a:rPr lang="en-US" sz="1600" dirty="0"/>
              <a:t>and every other substance for which possession is currently classified as a felony under Illinois law.</a:t>
            </a:r>
          </a:p>
          <a:p>
            <a:pPr lvl="1"/>
            <a:endParaRPr lang="en-US" dirty="0"/>
          </a:p>
        </p:txBody>
      </p:sp>
    </p:spTree>
    <p:extLst>
      <p:ext uri="{BB962C8B-B14F-4D97-AF65-F5344CB8AC3E}">
        <p14:creationId xmlns:p14="http://schemas.microsoft.com/office/powerpoint/2010/main" val="168755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“Simple” possession vs. “possession with intent to deliver”:</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32756" y="2052918"/>
            <a:ext cx="10274531" cy="4497511"/>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In Illinois, the most commonly charged drug offenses </a:t>
            </a:r>
            <a:r>
              <a:rPr lang="en-US" dirty="0" smtClean="0">
                <a:latin typeface="Calibri" panose="020F0502020204030204" pitchFamily="34" charset="0"/>
                <a:ea typeface="Calibri" panose="020F0502020204030204" pitchFamily="34" charset="0"/>
                <a:cs typeface="Times New Roman" panose="02020603050405020304" pitchFamily="18" charset="0"/>
              </a:rPr>
              <a:t>are:</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Possession </a:t>
            </a:r>
            <a:r>
              <a:rPr lang="en-US" dirty="0">
                <a:latin typeface="Calibri" panose="020F0502020204030204" pitchFamily="34" charset="0"/>
                <a:ea typeface="Calibri" panose="020F0502020204030204" pitchFamily="34" charset="0"/>
                <a:cs typeface="Times New Roman" panose="02020603050405020304" pitchFamily="18" charset="0"/>
              </a:rPr>
              <a:t>of a controlled substance (“PCS” or “simple” possession); </a:t>
            </a:r>
            <a:r>
              <a:rPr lang="en-US" dirty="0" smtClean="0">
                <a:latin typeface="Calibri" panose="020F0502020204030204" pitchFamily="34" charset="0"/>
                <a:ea typeface="Calibri" panose="020F0502020204030204" pitchFamily="34" charset="0"/>
                <a:cs typeface="Times New Roman" panose="02020603050405020304" pitchFamily="18" charset="0"/>
              </a:rPr>
              <a:t>and</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Manufacture</a:t>
            </a:r>
            <a:r>
              <a:rPr lang="en-US" dirty="0">
                <a:latin typeface="Calibri" panose="020F0502020204030204" pitchFamily="34" charset="0"/>
                <a:ea typeface="Calibri" panose="020F0502020204030204" pitchFamily="34" charset="0"/>
                <a:cs typeface="Times New Roman" panose="02020603050405020304" pitchFamily="18" charset="0"/>
              </a:rPr>
              <a:t>, delivery, or possession with intent to deliver a controlled </a:t>
            </a:r>
            <a:r>
              <a:rPr lang="en-US" dirty="0" smtClean="0">
                <a:latin typeface="Calibri" panose="020F0502020204030204" pitchFamily="34" charset="0"/>
                <a:ea typeface="Calibri" panose="020F0502020204030204" pitchFamily="34" charset="0"/>
                <a:cs typeface="Times New Roman" panose="02020603050405020304" pitchFamily="18" charset="0"/>
              </a:rPr>
              <a:t>substance.</a:t>
            </a:r>
          </a:p>
          <a:p>
            <a:pPr marL="457200" lvl="1"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For every drug, the </a:t>
            </a:r>
            <a:r>
              <a:rPr lang="en-US" dirty="0" smtClean="0">
                <a:latin typeface="Calibri" panose="020F0502020204030204" pitchFamily="34" charset="0"/>
                <a:ea typeface="Calibri" panose="020F0502020204030204" pitchFamily="34" charset="0"/>
                <a:cs typeface="Times New Roman" panose="02020603050405020304" pitchFamily="18" charset="0"/>
              </a:rPr>
              <a:t>penalty </a:t>
            </a:r>
            <a:r>
              <a:rPr lang="en-US" dirty="0">
                <a:latin typeface="Calibri" panose="020F0502020204030204" pitchFamily="34" charset="0"/>
                <a:ea typeface="Calibri" panose="020F0502020204030204" pitchFamily="34" charset="0"/>
                <a:cs typeface="Times New Roman" panose="02020603050405020304" pitchFamily="18" charset="0"/>
              </a:rPr>
              <a:t>for manufacture/delivery/possession with the intent to deliver is substantially more severe than </a:t>
            </a:r>
            <a:r>
              <a:rPr lang="en-US" dirty="0" smtClean="0">
                <a:latin typeface="Calibri" panose="020F0502020204030204" pitchFamily="34" charset="0"/>
                <a:ea typeface="Calibri" panose="020F0502020204030204" pitchFamily="34" charset="0"/>
                <a:cs typeface="Times New Roman" panose="02020603050405020304" pitchFamily="18" charset="0"/>
              </a:rPr>
              <a:t>the penalty </a:t>
            </a:r>
            <a:r>
              <a:rPr lang="en-US" dirty="0">
                <a:latin typeface="Calibri" panose="020F0502020204030204" pitchFamily="34" charset="0"/>
                <a:ea typeface="Calibri" panose="020F0502020204030204" pitchFamily="34" charset="0"/>
                <a:cs typeface="Times New Roman" panose="02020603050405020304" pitchFamily="18" charset="0"/>
              </a:rPr>
              <a:t>for simple </a:t>
            </a:r>
            <a:r>
              <a:rPr lang="en-US" dirty="0" smtClean="0">
                <a:latin typeface="Calibri" panose="020F0502020204030204" pitchFamily="34" charset="0"/>
                <a:ea typeface="Calibri" panose="020F0502020204030204" pitchFamily="34" charset="0"/>
                <a:cs typeface="Times New Roman" panose="02020603050405020304" pitchFamily="18" charset="0"/>
              </a:rPr>
              <a:t>possession.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145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Quantity matters . . . a lot!</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24444" y="1413164"/>
            <a:ext cx="11820698" cy="5345083"/>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In Illinois, the penalty for drug possession depends upon the quantity of the substance involved in the offense. The higher the quantity, the more severe the penalty</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For the smallest amounts (e.g., 15 grams or less of heroin or cocaine), drug possession is usually classified as a Class 4 felony (1-3 years in prison OR up to 2 ½ years probation).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Exception: Meth possession starts at a Class 3 felony (2-5 years in prison OR up to 2 ½ years probation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457200" lvl="1" indent="0">
              <a:buNone/>
            </a:pPr>
            <a:endParaRPr lang="en-US" sz="400"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However, if the amount exceeds a certain threshold (e.g., 15 grams for heroin or cocaine), the penalty increases to a Class 1 felony (4-15 years in prison OR up to 4 years probation). If the amount exceeds the next-highest threshold (e.g., 100 grams for heroin or cocaine), then the person may receive a prison sentence of 6-30 years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400"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Street drugs are often “cut” with other substances to increase dealer profit. But the quantity thresholds apply to </a:t>
            </a:r>
            <a:r>
              <a:rPr lang="en-US" b="1" dirty="0">
                <a:latin typeface="Calibri" panose="020F0502020204030204" pitchFamily="34" charset="0"/>
                <a:ea typeface="Calibri" panose="020F0502020204030204" pitchFamily="34" charset="0"/>
                <a:cs typeface="Times New Roman" panose="02020603050405020304" pitchFamily="18" charset="0"/>
              </a:rPr>
              <a:t>any substance </a:t>
            </a:r>
            <a:r>
              <a:rPr lang="en-US" b="1" dirty="0" smtClean="0">
                <a:latin typeface="Calibri" panose="020F0502020204030204" pitchFamily="34" charset="0"/>
                <a:ea typeface="Calibri" panose="020F0502020204030204" pitchFamily="34" charset="0"/>
                <a:cs typeface="Times New Roman" panose="02020603050405020304" pitchFamily="18" charset="0"/>
              </a:rPr>
              <a:t>*containing* </a:t>
            </a:r>
            <a:r>
              <a:rPr lang="en-US" b="1" dirty="0">
                <a:latin typeface="Calibri" panose="020F0502020204030204" pitchFamily="34" charset="0"/>
                <a:ea typeface="Calibri" panose="020F0502020204030204" pitchFamily="34" charset="0"/>
                <a:cs typeface="Times New Roman" panose="02020603050405020304" pitchFamily="18" charset="0"/>
              </a:rPr>
              <a:t>any amount of a prohibited drug</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US" dirty="0">
                <a:latin typeface="Calibri" panose="020F0502020204030204" pitchFamily="34" charset="0"/>
                <a:ea typeface="Calibri" panose="020F0502020204030204" pitchFamily="34" charset="0"/>
                <a:cs typeface="Times New Roman" panose="02020603050405020304" pitchFamily="18" charset="0"/>
              </a:rPr>
              <a:t>Example: Under the law, the penalty for possessing 1 gram of pure cocaine diluted with </a:t>
            </a:r>
            <a:r>
              <a:rPr lang="en-US" dirty="0" smtClean="0">
                <a:latin typeface="Calibri" panose="020F0502020204030204" pitchFamily="34" charset="0"/>
                <a:ea typeface="Calibri" panose="020F0502020204030204" pitchFamily="34" charset="0"/>
                <a:cs typeface="Times New Roman" panose="02020603050405020304" pitchFamily="18" charset="0"/>
              </a:rPr>
              <a:t>20 </a:t>
            </a:r>
            <a:r>
              <a:rPr lang="en-US" dirty="0">
                <a:latin typeface="Calibri" panose="020F0502020204030204" pitchFamily="34" charset="0"/>
                <a:ea typeface="Calibri" panose="020F0502020204030204" pitchFamily="34" charset="0"/>
                <a:cs typeface="Times New Roman" panose="02020603050405020304" pitchFamily="18" charset="0"/>
              </a:rPr>
              <a:t>grams of a  </a:t>
            </a:r>
            <a:r>
              <a:rPr lang="en-US" dirty="0" smtClean="0">
                <a:latin typeface="Calibri" panose="020F0502020204030204" pitchFamily="34" charset="0"/>
                <a:ea typeface="Calibri" panose="020F0502020204030204" pitchFamily="34" charset="0"/>
                <a:cs typeface="Times New Roman" panose="02020603050405020304" pitchFamily="18" charset="0"/>
              </a:rPr>
              <a:t>                   non-controlled </a:t>
            </a:r>
            <a:r>
              <a:rPr lang="en-US" dirty="0">
                <a:latin typeface="Calibri" panose="020F0502020204030204" pitchFamily="34" charset="0"/>
                <a:ea typeface="Calibri" panose="020F0502020204030204" pitchFamily="34" charset="0"/>
                <a:cs typeface="Times New Roman" panose="02020603050405020304" pitchFamily="18" charset="0"/>
              </a:rPr>
              <a:t>substance is the same as the penalty for possession of 21 grams of pure cocaine.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293807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19962"/>
            <a:ext cx="9404723" cy="1400530"/>
          </a:xfrm>
        </p:spPr>
        <p:txBody>
          <a:bodyPr/>
          <a:lstStyle/>
          <a:p>
            <a:r>
              <a:rPr lang="en-US" sz="3200" b="1" dirty="0"/>
              <a:t>Drug possession convictions cause severe and longstanding harm to people</a:t>
            </a:r>
            <a:r>
              <a:rPr lang="en-US" sz="4000" b="1" dirty="0"/>
              <a:t>.</a:t>
            </a:r>
            <a:r>
              <a:rPr lang="en-US" sz="4000" dirty="0"/>
              <a:t/>
            </a:r>
            <a:br>
              <a:rPr lang="en-US" sz="4000" dirty="0"/>
            </a:br>
            <a:endParaRPr lang="en-US" sz="4000" dirty="0"/>
          </a:p>
        </p:txBody>
      </p:sp>
      <p:sp>
        <p:nvSpPr>
          <p:cNvPr id="3" name="Content Placeholder 2"/>
          <p:cNvSpPr>
            <a:spLocks noGrp="1"/>
          </p:cNvSpPr>
          <p:nvPr>
            <p:ph idx="1"/>
          </p:nvPr>
        </p:nvSpPr>
        <p:spPr>
          <a:xfrm>
            <a:off x="224444" y="1620492"/>
            <a:ext cx="11795760" cy="4880061"/>
          </a:xfrm>
        </p:spPr>
        <p:txBody>
          <a:bodyPr/>
          <a:lstStyle/>
          <a:p>
            <a:r>
              <a:rPr lang="en-US" dirty="0"/>
              <a:t>Beyond the negative consequences of incarceration, a past conviction (or even an arrest) for a felony or misdemeanor can have serious consequences for a person, well beyond the completion of their sentence</a:t>
            </a:r>
            <a:r>
              <a:rPr lang="en-US" dirty="0" smtClean="0"/>
              <a:t>.</a:t>
            </a:r>
          </a:p>
          <a:p>
            <a:pPr marL="0" indent="0">
              <a:buNone/>
            </a:pPr>
            <a:endParaRPr lang="en-US" dirty="0"/>
          </a:p>
          <a:p>
            <a:r>
              <a:rPr lang="en-US" dirty="0"/>
              <a:t>People with felony convictions are categorically ineligible for certain types of employment, professional licenses, access to public benefits and housing as a matter of law. </a:t>
            </a:r>
            <a:endParaRPr lang="en-US" dirty="0" smtClean="0"/>
          </a:p>
          <a:p>
            <a:pPr marL="0" indent="0">
              <a:buNone/>
            </a:pPr>
            <a:endParaRPr lang="en-US" dirty="0"/>
          </a:p>
          <a:p>
            <a:r>
              <a:rPr lang="en-US" dirty="0"/>
              <a:t>People with felony convictions also experience a high degree of social stigma, often being denied jobs, housing, education, and other opportunities as a result of records that appear on criminal background checks</a:t>
            </a:r>
            <a:r>
              <a:rPr lang="en-US" dirty="0" smtClean="0"/>
              <a:t>.</a:t>
            </a:r>
          </a:p>
          <a:p>
            <a:pPr marL="0" indent="0">
              <a:buNone/>
            </a:pPr>
            <a:endParaRPr lang="en-US" dirty="0"/>
          </a:p>
          <a:p>
            <a:r>
              <a:rPr lang="en-US" dirty="0"/>
              <a:t>While not as damaging as a felony conviction, a misdemeanor record can also have serious collateral consequences for an individual. </a:t>
            </a:r>
          </a:p>
          <a:p>
            <a:pPr marL="0" indent="0">
              <a:buNone/>
            </a:pPr>
            <a:endParaRPr lang="en-US" dirty="0"/>
          </a:p>
        </p:txBody>
      </p:sp>
    </p:spTree>
    <p:extLst>
      <p:ext uri="{BB962C8B-B14F-4D97-AF65-F5344CB8AC3E}">
        <p14:creationId xmlns:p14="http://schemas.microsoft.com/office/powerpoint/2010/main" val="2713701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many people are impacted?</a:t>
            </a:r>
            <a:r>
              <a:rPr lang="en-US" dirty="0"/>
              <a:t/>
            </a:r>
            <a:br>
              <a:rPr lang="en-US" dirty="0"/>
            </a:br>
            <a:endParaRPr lang="en-US" dirty="0"/>
          </a:p>
        </p:txBody>
      </p:sp>
      <p:sp>
        <p:nvSpPr>
          <p:cNvPr id="3" name="Content Placeholder 2"/>
          <p:cNvSpPr>
            <a:spLocks noGrp="1"/>
          </p:cNvSpPr>
          <p:nvPr>
            <p:ph idx="1"/>
          </p:nvPr>
        </p:nvSpPr>
        <p:spPr>
          <a:xfrm>
            <a:off x="573579" y="1853248"/>
            <a:ext cx="11022676" cy="4195481"/>
          </a:xfrm>
        </p:spPr>
        <p:txBody>
          <a:bodyPr/>
          <a:lstStyle/>
          <a:p>
            <a:r>
              <a:rPr lang="en-US" dirty="0"/>
              <a:t>From 2016-2018, about 20,000 people were convicted of felonies for small-scale drug possession in Illinois. More than 7,500 of those people went to prison.</a:t>
            </a:r>
          </a:p>
          <a:p>
            <a:pPr marL="0" indent="0">
              <a:buNone/>
            </a:pPr>
            <a:endParaRPr lang="en-US" dirty="0"/>
          </a:p>
        </p:txBody>
      </p:sp>
    </p:spTree>
    <p:extLst>
      <p:ext uri="{BB962C8B-B14F-4D97-AF65-F5344CB8AC3E}">
        <p14:creationId xmlns:p14="http://schemas.microsoft.com/office/powerpoint/2010/main" val="102055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many people are impacted?</a:t>
            </a:r>
            <a:endParaRPr lang="en-US" dirty="0"/>
          </a:p>
        </p:txBody>
      </p:sp>
      <p:pic>
        <p:nvPicPr>
          <p:cNvPr id="4" name="Content Placeholder 3"/>
          <p:cNvPicPr>
            <a:picLocks noGrp="1"/>
          </p:cNvPicPr>
          <p:nvPr>
            <p:ph idx="1"/>
          </p:nvPr>
        </p:nvPicPr>
        <p:blipFill>
          <a:blip r:embed="rId2"/>
          <a:stretch>
            <a:fillRect/>
          </a:stretch>
        </p:blipFill>
        <p:spPr>
          <a:xfrm>
            <a:off x="646111" y="1263535"/>
            <a:ext cx="9404352" cy="4708399"/>
          </a:xfrm>
          <a:prstGeom prst="rect">
            <a:avLst/>
          </a:prstGeom>
        </p:spPr>
      </p:pic>
    </p:spTree>
    <p:extLst>
      <p:ext uri="{BB962C8B-B14F-4D97-AF65-F5344CB8AC3E}">
        <p14:creationId xmlns:p14="http://schemas.microsoft.com/office/powerpoint/2010/main" val="25099737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185</TotalTime>
  <Words>1903</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Wingdings 3</vt:lpstr>
      <vt:lpstr>Ion</vt:lpstr>
      <vt:lpstr> Reclassification of Penalties for Low-Level Drug Possession in Illinois: An Overview </vt:lpstr>
      <vt:lpstr>What is reclassification? </vt:lpstr>
      <vt:lpstr>Felony vs. Misdemeanor: What’s the difference? </vt:lpstr>
      <vt:lpstr>What do we mean by “drug possession”? </vt:lpstr>
      <vt:lpstr>“Simple” possession vs. “possession with intent to deliver”: </vt:lpstr>
      <vt:lpstr>Quantity matters . . . a lot! </vt:lpstr>
      <vt:lpstr>Drug possession convictions cause severe and longstanding harm to people. </vt:lpstr>
      <vt:lpstr>How many people are impacted? </vt:lpstr>
      <vt:lpstr>How many people are impacted?</vt:lpstr>
      <vt:lpstr>Who gets incarcerated for drug possession in Illinois? </vt:lpstr>
      <vt:lpstr>Who gets incarcerated for drug possession in Illinois?</vt:lpstr>
      <vt:lpstr>Who gets incarcerated for drug possession in Illinois?</vt:lpstr>
      <vt:lpstr>Who gets incarcerated for drug possession in Illinois?</vt:lpstr>
      <vt:lpstr>Which Illinois counties send the most people to prison for small-scale drug possession? </vt:lpstr>
      <vt:lpstr>Which Illinois counties send the most people to prison for small-scale drug possession?</vt:lpstr>
      <vt:lpstr>Trends in incarceration for drug offenses in Illinois: </vt:lpstr>
      <vt:lpstr>Trends in incarceration for drug offenses in Illinois:</vt:lpstr>
      <vt:lpstr>Trends in incarceration for drug offenses in Illinois:</vt:lpstr>
      <vt:lpstr>What is being done to fix this problem? </vt:lpstr>
      <vt:lpstr>How would HB 3447 change the law? </vt:lpstr>
      <vt:lpstr>How would HB 3447 change the law?</vt:lpstr>
      <vt:lpstr>How would HB 3447 change the law?</vt:lpstr>
      <vt:lpstr>How would HB 3447 change the law?</vt:lpstr>
      <vt:lpstr>Who supports reclassifying sentences for low-level drug possession? </vt:lpstr>
      <vt:lpstr>Who supports reclassifying sentences for low-level drug possession?</vt:lpstr>
      <vt:lpstr>How can people learn more, or get directly involved in helping to pass HB 3447?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Misdemeanor Reclassification (“Defelonization”)  of Small-Scale Drug Possession: An Overview</dc:title>
  <dc:creator>Chelsea Diaz</dc:creator>
  <cp:lastModifiedBy>Ben Ruddell</cp:lastModifiedBy>
  <cp:revision>24</cp:revision>
  <dcterms:created xsi:type="dcterms:W3CDTF">2019-09-24T16:09:19Z</dcterms:created>
  <dcterms:modified xsi:type="dcterms:W3CDTF">2021-03-03T16:25:01Z</dcterms:modified>
</cp:coreProperties>
</file>